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8"/>
  </p:notesMasterIdLst>
  <p:handoutMasterIdLst>
    <p:handoutMasterId r:id="rId9"/>
  </p:handoutMasterIdLst>
  <p:sldIdLst>
    <p:sldId id="600" r:id="rId2"/>
    <p:sldId id="602" r:id="rId3"/>
    <p:sldId id="603" r:id="rId4"/>
    <p:sldId id="599" r:id="rId5"/>
    <p:sldId id="604" r:id="rId6"/>
    <p:sldId id="605" r:id="rId7"/>
  </p:sldIdLst>
  <p:sldSz cx="12192000" cy="6858000"/>
  <p:notesSz cx="6797675" cy="9926638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5C2A"/>
    <a:srgbClr val="518FC7"/>
    <a:srgbClr val="F2F7F8"/>
    <a:srgbClr val="FFC5C6"/>
    <a:srgbClr val="CEF6D0"/>
    <a:srgbClr val="B2FFB5"/>
    <a:srgbClr val="FFD5F6"/>
    <a:srgbClr val="008A3E"/>
    <a:srgbClr val="3399FF"/>
    <a:srgbClr val="66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Светлый стиль 1 — акцент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B301B821-A1FF-4177-AEE7-76D212191A09}" styleName="Средний стиль 1 — акцент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7E9639D4-E3E2-4D34-9284-5A2195B3D0D7}" styleName="Светлый стиль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7DF18680-E054-41AD-8BC1-D1AEF772440D}" styleName="Средний стиль 2 -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2838BEF-8BB2-4498-84A7-C5851F593DF1}" styleName="Средний стиль 4 - акцент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69C7853C-536D-4A76-A0AE-DD22124D55A5}" styleName="Стиль из темы 1 - акцент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616DA210-FB5B-4158-B5E0-FEB733F419BA}" styleName="Светлый стиль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35758FB7-9AC5-4552-8A53-C91805E547FA}" styleName="Стиль из темы 1 - акцент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93296810-A885-4BE3-A3E7-6D5BEEA58F35}" styleName="Средний стиль 2 -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21E4AEA4-8DFA-4A89-87EB-49C32662AFE0}" styleName="Средний стиль 2 -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316" autoAdjust="0"/>
    <p:restoredTop sz="88767" autoAdjust="0"/>
  </p:normalViewPr>
  <p:slideViewPr>
    <p:cSldViewPr snapToGrid="0">
      <p:cViewPr>
        <p:scale>
          <a:sx n="100" d="100"/>
          <a:sy n="100" d="100"/>
        </p:scale>
        <p:origin x="-1032" y="-16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3DB96AC-5809-4151-84A7-4EF99678C451}" type="datetimeFigureOut">
              <a:rPr lang="ru-RU" smtClean="0"/>
              <a:pPr/>
              <a:t>15.06.2018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C8FEFA6-247A-4931-9BFF-B18637BD180A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505167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4" y="1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DE5ABF3-0451-47C2-8EF8-CDBDEC1DAC1C}" type="datetimeFigureOut">
              <a:rPr lang="ru-RU" smtClean="0"/>
              <a:pPr/>
              <a:t>15.06.2018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77195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428584"/>
            <a:ext cx="2945659" cy="49805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4" y="9428584"/>
            <a:ext cx="2945659" cy="49805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D727365-D7EC-4211-9A53-EA9E0AF4652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288821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dirty="0"/>
              <a:t>Сравнение функционала.</a:t>
            </a:r>
            <a:r>
              <a:rPr lang="ru-RU" baseline="0" dirty="0"/>
              <a:t>  Главное отличие – его можно использовать как систему, создавать отчетные формы, функционал УП, личные кабинеты для территориальных фондов и внешних организаций. Разграничение доступа. Мы готовы персонально каждому показать новый портал и проконсультировать по новым возможностям.</a:t>
            </a: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1D57F74-847D-4210-A6FC-31593AC977EC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354651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A1E77A-078F-4F93-9EA9-1C548EB3BD35}" type="datetime1">
              <a:rPr lang="ru-RU" smtClean="0"/>
              <a:t>15.06.2018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181623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98E262-9D60-470C-94FB-BC8EB3C56F71}" type="datetime1">
              <a:rPr lang="ru-RU" smtClean="0"/>
              <a:t>15.06.2018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501166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5AE355-18BD-4CB4-A587-47972DBD5356}" type="datetime1">
              <a:rPr lang="ru-RU" smtClean="0"/>
              <a:t>15.06.2018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368483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3F3B212-3D19-470E-9D1A-B9D4F5961F0A}" type="datetime1">
              <a:rPr lang="ru-RU" smtClean="0"/>
              <a:t>15.06.2018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372481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B13A5-5448-454C-A602-7C56C82FDFF0}" type="datetime1">
              <a:rPr lang="ru-RU" smtClean="0"/>
              <a:t>15.06.2018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2782904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F63DEF-073D-4436-ACDB-B1D04FD05D99}" type="datetime1">
              <a:rPr lang="ru-RU" smtClean="0"/>
              <a:t>15.06.2018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897215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E557B0-2099-4D27-8A03-D5229B73EFD4}" type="datetime1">
              <a:rPr lang="ru-RU" smtClean="0"/>
              <a:t>15.06.2018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36142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E45C7F-A0E5-4C6D-8819-8286CA8500DF}" type="datetime1">
              <a:rPr lang="ru-RU" smtClean="0"/>
              <a:t>15.06.2018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443300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BFE87F-C9D0-4C56-866E-33B33B37F87D}" type="datetime1">
              <a:rPr lang="ru-RU" smtClean="0"/>
              <a:t>15.06.2018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839575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A49B66-DBE1-41AE-939C-6EDBFE70DB39}" type="datetime1">
              <a:rPr lang="ru-RU" smtClean="0"/>
              <a:t>15.06.2018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95836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8A0B7F-3569-45A2-A61A-E7D395BBCCAC}" type="datetime1">
              <a:rPr lang="ru-RU" smtClean="0"/>
              <a:t>15.06.2018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715367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DF15667-517E-48A5-A94B-612CCCE8DB18}" type="datetime1">
              <a:rPr lang="ru-RU" smtClean="0"/>
              <a:t>15.06.2018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00">
                <a:solidFill>
                  <a:schemeClr val="tx1"/>
                </a:solidFill>
              </a:defRPr>
            </a:lvl1pPr>
          </a:lstStyle>
          <a:p>
            <a:fld id="{F272DC5B-3DB8-4AD2-BF7D-52E3DDFA72AB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7" name="Прямоугольник 6"/>
          <p:cNvSpPr/>
          <p:nvPr userDrawn="1"/>
        </p:nvSpPr>
        <p:spPr>
          <a:xfrm>
            <a:off x="424512" y="680907"/>
            <a:ext cx="11767488" cy="47534"/>
          </a:xfrm>
          <a:prstGeom prst="rect">
            <a:avLst/>
          </a:prstGeom>
          <a:gradFill flip="none" rotWithShape="1">
            <a:gsLst>
              <a:gs pos="0">
                <a:schemeClr val="bg1">
                  <a:lumMod val="85000"/>
                </a:schemeClr>
              </a:gs>
              <a:gs pos="54000">
                <a:schemeClr val="accent1">
                  <a:lumMod val="50000"/>
                </a:schemeClr>
              </a:gs>
              <a:gs pos="100000">
                <a:schemeClr val="accent1">
                  <a:lumMod val="50000"/>
                </a:schemeClr>
              </a:gs>
            </a:gsLst>
            <a:lin ang="0" scaled="1"/>
            <a:tileRect/>
          </a:gradFill>
          <a:ln w="25400" cap="flat">
            <a:noFill/>
            <a:prstDash val="solid"/>
            <a:bevel/>
          </a:ln>
          <a:effectLst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/>
        </p:style>
        <p:txBody>
          <a:bodyPr rot="0" spcFirstLastPara="1" vertOverflow="overflow" horzOverflow="overflow" vert="horz" wrap="square" lIns="45719" tIns="45719" rIns="45719" bIns="45719" numCol="1" spcCol="38100" rtlCol="0" anchor="ctr">
            <a:spAutoFit/>
          </a:bodyPr>
          <a:lstStyle/>
          <a:p>
            <a:pPr marL="0" marR="0" indent="0" algn="l" defTabSz="9144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spc="0" normalizeH="0" baseline="0" dirty="0">
              <a:ln>
                <a:noFill/>
              </a:ln>
              <a:solidFill>
                <a:srgbClr val="000000"/>
              </a:solidFill>
              <a:effectLst/>
              <a:uFillTx/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id="8" name="Picture 2" descr="http://10.255.162.32/bitrix/templates/ffoms/images/logo3.png"/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356182" y="476401"/>
            <a:ext cx="1349872" cy="2520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062746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402525" y="2095263"/>
            <a:ext cx="9144000" cy="2387600"/>
          </a:xfrm>
        </p:spPr>
        <p:txBody>
          <a:bodyPr anchor="ctr">
            <a:noAutofit/>
          </a:bodyPr>
          <a:lstStyle/>
          <a:p>
            <a:r>
              <a:rPr lang="ru-RU" sz="32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Результаты деятельности страховых представителей 3 уровня страховых медицинских организаций, итоги деятельности за 4 месяца 2018 </a:t>
            </a:r>
            <a:r>
              <a:rPr lang="ru-RU" sz="32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года</a:t>
            </a:r>
            <a:endParaRPr lang="ru-RU" sz="3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861210" y="5479823"/>
            <a:ext cx="9144000" cy="1025752"/>
          </a:xfrm>
        </p:spPr>
        <p:txBody>
          <a:bodyPr>
            <a:normAutofit lnSpcReduction="10000"/>
          </a:bodyPr>
          <a:lstStyle/>
          <a:p>
            <a:pPr marL="20955" algn="r">
              <a:lnSpc>
                <a:spcPct val="115000"/>
              </a:lnSpc>
              <a:spcBef>
                <a:spcPts val="0"/>
              </a:spcBef>
              <a:spcAft>
                <a:spcPts val="1000"/>
              </a:spcAft>
              <a:defRPr/>
            </a:pPr>
            <a:r>
              <a:rPr lang="ru-RU" sz="1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Кравчук Светлана Георгиевна</a:t>
            </a:r>
          </a:p>
          <a:p>
            <a:pPr marL="20955" algn="r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/>
            </a:pP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Начальник Управления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организации</a:t>
            </a:r>
          </a:p>
          <a:p>
            <a:pPr marL="20955" algn="r">
              <a:lnSpc>
                <a:spcPct val="100000"/>
              </a:lnSpc>
              <a:spcBef>
                <a:spcPts val="0"/>
              </a:spcBef>
              <a:spcAft>
                <a:spcPts val="1000"/>
              </a:spcAft>
              <a:defRPr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обязательного </a:t>
            </a:r>
            <a:r>
              <a:rPr lang="ru-RU" sz="1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медицинского </a:t>
            </a: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страхования</a:t>
            </a:r>
          </a:p>
        </p:txBody>
      </p:sp>
    </p:spTree>
    <p:extLst>
      <p:ext uri="{BB962C8B-B14F-4D97-AF65-F5344CB8AC3E}">
        <p14:creationId xmlns:p14="http://schemas.microsoft.com/office/powerpoint/2010/main" val="5038995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Скругленный прямоугольник 18"/>
          <p:cNvSpPr/>
          <p:nvPr/>
        </p:nvSpPr>
        <p:spPr>
          <a:xfrm>
            <a:off x="8015844" y="2570810"/>
            <a:ext cx="4067051" cy="433635"/>
          </a:xfrm>
          <a:prstGeom prst="roundRect">
            <a:avLst/>
          </a:prstGeom>
          <a:ln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ПЛАНОВАЯ ГОСПИТАЛИЗАЦИЯ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8" name="Скругленный прямоугольник 17"/>
          <p:cNvSpPr/>
          <p:nvPr/>
        </p:nvSpPr>
        <p:spPr>
          <a:xfrm>
            <a:off x="3681352" y="2570810"/>
            <a:ext cx="4085110" cy="433636"/>
          </a:xfrm>
          <a:prstGeom prst="roundRect">
            <a:avLst/>
          </a:prstGeom>
          <a:ln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ДИСПАНСЕРНОЕ </a:t>
            </a:r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НАБЛЮДЕНИЕ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111332" y="2570811"/>
            <a:ext cx="3249386" cy="433636"/>
          </a:xfrm>
          <a:prstGeom prst="roundRect">
            <a:avLst/>
          </a:prstGeom>
          <a:ln>
            <a:solidFill>
              <a:srgbClr val="FF0000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ДИСПАНСЕРИЗАЦИЯ</a:t>
            </a:r>
            <a:endParaRPr lang="ru-RU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одзаголовок 2"/>
          <p:cNvSpPr txBox="1">
            <a:spLocks/>
          </p:cNvSpPr>
          <p:nvPr/>
        </p:nvSpPr>
        <p:spPr>
          <a:xfrm>
            <a:off x="316592" y="267381"/>
            <a:ext cx="11208658" cy="37306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ru-RU" sz="3200" dirty="0"/>
          </a:p>
        </p:txBody>
      </p:sp>
      <p:sp>
        <p:nvSpPr>
          <p:cNvPr id="13" name="Прямоугольник 12"/>
          <p:cNvSpPr/>
          <p:nvPr/>
        </p:nvSpPr>
        <p:spPr>
          <a:xfrm>
            <a:off x="111331" y="3108815"/>
            <a:ext cx="3249387" cy="246221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полнота проведенных исследований 1 этапа диспансеризации;</a:t>
            </a:r>
          </a:p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оценка присвоенной группы здоровья;</a:t>
            </a:r>
          </a:p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показания </a:t>
            </a: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 своевременность  направления на 2 этап 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диспансеризации;</a:t>
            </a:r>
          </a:p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аличие  и оценка рекомендаций по диспансерному наблюдению по итогам 2 этапа диспансеризации</a:t>
            </a:r>
          </a:p>
          <a:p>
            <a:pPr>
              <a:defRPr/>
            </a:pPr>
            <a:endParaRPr lang="ru-RU" sz="1400" dirty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Прямоугольник 13"/>
          <p:cNvSpPr/>
          <p:nvPr/>
        </p:nvSpPr>
        <p:spPr>
          <a:xfrm>
            <a:off x="3681352" y="3110794"/>
            <a:ext cx="4085110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полнота заполнения и ведения учетной </a:t>
            </a: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формы 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№ 030/у </a:t>
            </a: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«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Контрольная карта диспансерного наблюдения»; </a:t>
            </a:r>
          </a:p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анализ </a:t>
            </a: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своевременности прохождения </a:t>
            </a:r>
            <a:endParaRPr lang="ru-RU" sz="1400" dirty="0" smtClean="0">
              <a:latin typeface="Times New Roman" panose="02020603050405020304" pitchFamily="18" charset="0"/>
              <a:ea typeface="Times New Roman" panose="02020603050405020304" pitchFamily="18" charset="0"/>
              <a:cs typeface="Times New Roman" panose="02020603050405020304" pitchFamily="18" charset="0"/>
            </a:endParaRPr>
          </a:p>
          <a:p>
            <a:pPr>
              <a:defRPr/>
            </a:pP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    «Д» наблюдения пациентом;</a:t>
            </a:r>
          </a:p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онтроль приверженности назначений врача;</a:t>
            </a:r>
          </a:p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ценка «</a:t>
            </a:r>
            <a:r>
              <a:rPr lang="ru-RU" sz="1400" dirty="0" err="1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показанности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 и выполнения» лечебно-профилактических мероприятий</a:t>
            </a:r>
          </a:p>
        </p:txBody>
      </p:sp>
      <p:sp>
        <p:nvSpPr>
          <p:cNvPr id="15" name="Прямоугольник 14"/>
          <p:cNvSpPr/>
          <p:nvPr/>
        </p:nvSpPr>
        <p:spPr>
          <a:xfrm>
            <a:off x="8135709" y="3115542"/>
            <a:ext cx="3845378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о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ценка показаний </a:t>
            </a: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и 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своевременности  </a:t>
            </a:r>
            <a:r>
              <a:rPr lang="ru-RU" sz="1400" dirty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направления на плановую </a:t>
            </a:r>
            <a:r>
              <a:rPr lang="ru-RU" sz="1400" dirty="0" smtClean="0">
                <a:latin typeface="Times New Roman" panose="02020603050405020304" pitchFamily="18" charset="0"/>
                <a:ea typeface="Times New Roman" panose="02020603050405020304" pitchFamily="18" charset="0"/>
                <a:cs typeface="Times New Roman" panose="02020603050405020304" pitchFamily="18" charset="0"/>
              </a:rPr>
              <a:t>госпитализацию;</a:t>
            </a:r>
          </a:p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с</a:t>
            </a:r>
            <a:r>
              <a:rPr lang="ru-RU" sz="1400" dirty="0" smtClean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облюдение профиля госпитализации;</a:t>
            </a:r>
          </a:p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о</a:t>
            </a:r>
            <a:r>
              <a:rPr lang="ru-RU" sz="1400" dirty="0" smtClean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ценка причин нарушения срока ожидания плановой госпитализации;</a:t>
            </a:r>
          </a:p>
          <a:p>
            <a:pPr marL="285750" indent="-285750">
              <a:buFont typeface="Wingdings" panose="05000000000000000000" pitchFamily="2" charset="2"/>
              <a:buChar char="ü"/>
              <a:defRPr/>
            </a:pPr>
            <a:r>
              <a:rPr lang="ru-RU" sz="1400" dirty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о</a:t>
            </a:r>
            <a:r>
              <a:rPr lang="ru-RU" sz="1400" dirty="0" smtClean="0"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ценка обоснованности «отсутствия показаний к госпитализации» при несостоявшейся госпитализации</a:t>
            </a:r>
            <a:endParaRPr lang="ru-RU" sz="1400" dirty="0">
              <a:latin typeface="Times New Roman"/>
              <a:ea typeface="Calibri"/>
            </a:endParaRPr>
          </a:p>
        </p:txBody>
      </p:sp>
      <p:cxnSp>
        <p:nvCxnSpPr>
          <p:cNvPr id="21" name="Прямая соединительная линия 20"/>
          <p:cNvCxnSpPr/>
          <p:nvPr/>
        </p:nvCxnSpPr>
        <p:spPr>
          <a:xfrm>
            <a:off x="3539589" y="2595283"/>
            <a:ext cx="0" cy="334470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единительная линия 22"/>
          <p:cNvCxnSpPr/>
          <p:nvPr/>
        </p:nvCxnSpPr>
        <p:spPr>
          <a:xfrm>
            <a:off x="7900308" y="2731314"/>
            <a:ext cx="0" cy="3305883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Прямоугольник 28"/>
          <p:cNvSpPr/>
          <p:nvPr/>
        </p:nvSpPr>
        <p:spPr>
          <a:xfrm>
            <a:off x="182993" y="833566"/>
            <a:ext cx="11880850" cy="152349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6000" lvl="0" algn="just"/>
            <a:r>
              <a:rPr lang="ru-RU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Требования к СП 3: </a:t>
            </a:r>
            <a:r>
              <a:rPr lang="ru-RU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специалист-эксперт страховой медицинской организации или эксперт качества медицинской </a:t>
            </a:r>
            <a:r>
              <a:rPr lang="ru-RU" dirty="0" smtClean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помощи, </a:t>
            </a:r>
            <a:r>
              <a:rPr lang="ru-RU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прошедший специальное обучение по программе СП 3.</a:t>
            </a:r>
          </a:p>
          <a:p>
            <a:pPr marL="36000" lvl="0" algn="just"/>
            <a:endParaRPr lang="ru-RU" sz="300" b="1" dirty="0">
              <a:solidFill>
                <a:prstClr val="black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6000" lvl="0" algn="just"/>
            <a:r>
              <a:rPr lang="ru-RU" b="1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Программа обучения </a:t>
            </a:r>
            <a:r>
              <a:rPr lang="ru-RU" dirty="0">
                <a:solidFill>
                  <a:prstClr val="black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«Вопросы экспертной деятельности и подготовки страховых представителей в сфере ОМС» разработана на базе кафедры социологии медицины, экономики здравоохранения и медицинского страхования Первого Московского государственного медицинского университета им. И.М. Сеченова.</a:t>
            </a:r>
          </a:p>
        </p:txBody>
      </p:sp>
      <p:sp>
        <p:nvSpPr>
          <p:cNvPr id="31" name="Прямоугольник 30"/>
          <p:cNvSpPr/>
          <p:nvPr/>
        </p:nvSpPr>
        <p:spPr>
          <a:xfrm>
            <a:off x="400050" y="19050"/>
            <a:ext cx="11700903" cy="63094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fontAlgn="auto">
              <a:lnSpc>
                <a:spcPts val="2100"/>
              </a:lnSpc>
              <a:spcAft>
                <a:spcPts val="0"/>
              </a:spcAft>
              <a:defRPr/>
            </a:pPr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ДЕЯТЕЛЬНОСТЬ СТРАХОВОГО ПРЕДСТАВИТЕЛЯ 3 УРОВНЯ </a:t>
            </a:r>
          </a:p>
          <a:p>
            <a:pPr algn="ctr" fontAlgn="auto">
              <a:lnSpc>
                <a:spcPts val="2100"/>
              </a:lnSpc>
              <a:spcAft>
                <a:spcPts val="0"/>
              </a:spcAft>
              <a:defRPr/>
            </a:pPr>
            <a:r>
              <a:rPr lang="ru-RU" b="1" dirty="0" smtClean="0">
                <a:solidFill>
                  <a:schemeClr val="tx2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ЧАСТИ КОНТРОЛЬНО-ЭКСПЕРТНОЙ РАБОТЫ</a:t>
            </a:r>
          </a:p>
        </p:txBody>
      </p:sp>
      <p:sp>
        <p:nvSpPr>
          <p:cNvPr id="33" name="AutoShape 33"/>
          <p:cNvSpPr>
            <a:spLocks noChangeArrowheads="1"/>
          </p:cNvSpPr>
          <p:nvPr/>
        </p:nvSpPr>
        <p:spPr bwMode="auto">
          <a:xfrm>
            <a:off x="3693227" y="4979455"/>
            <a:ext cx="4085109" cy="1001752"/>
          </a:xfrm>
          <a:prstGeom prst="roundRect">
            <a:avLst>
              <a:gd name="adj" fmla="val 10699"/>
            </a:avLst>
          </a:prstGeom>
          <a:ln>
            <a:headEnd/>
            <a:tailEnd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anchor="ctr">
            <a:flatTx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>
              <a:defRPr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Осуществляет индивидуальное информирование о необходимости своевременного обращения в медицинские организации</a:t>
            </a:r>
          </a:p>
        </p:txBody>
      </p:sp>
      <p:sp>
        <p:nvSpPr>
          <p:cNvPr id="16" name="AutoShape 33"/>
          <p:cNvSpPr>
            <a:spLocks noChangeArrowheads="1"/>
          </p:cNvSpPr>
          <p:nvPr/>
        </p:nvSpPr>
        <p:spPr bwMode="auto">
          <a:xfrm>
            <a:off x="8015844" y="4965338"/>
            <a:ext cx="4085109" cy="1015869"/>
          </a:xfrm>
          <a:prstGeom prst="roundRect">
            <a:avLst>
              <a:gd name="adj" fmla="val 10699"/>
            </a:avLst>
          </a:prstGeom>
          <a:ln>
            <a:headEnd/>
            <a:tailEnd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anchor="ctr">
            <a:flatTx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>
              <a:defRPr/>
            </a:pPr>
            <a:r>
              <a:rPr lang="ru-RU" sz="1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Осуществляет взаимодействие с МО и ЗЛ для определения возможного перенаправления пациента в случае превышения сроков ожидания плановой госпитализации</a:t>
            </a:r>
          </a:p>
        </p:txBody>
      </p:sp>
      <p:sp>
        <p:nvSpPr>
          <p:cNvPr id="22" name="Номер слайда 3"/>
          <p:cNvSpPr txBox="1">
            <a:spLocks/>
          </p:cNvSpPr>
          <p:nvPr/>
        </p:nvSpPr>
        <p:spPr>
          <a:xfrm>
            <a:off x="9448800" y="64928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ru-RU"/>
            </a:defPPr>
            <a:lvl1pPr marL="0" algn="r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F272DC5B-3DB8-4AD2-BF7D-52E3DDFA72AB}" type="slidenum">
              <a:rPr lang="ru-RU" smtClean="0">
                <a:latin typeface="Times New Roman" panose="02020603050405020304" pitchFamily="18" charset="0"/>
                <a:cs typeface="Times New Roman" panose="02020603050405020304" pitchFamily="18" charset="0"/>
              </a:rPr>
              <a:pPr/>
              <a:t>2</a:t>
            </a:fld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9506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1"/>
          <p:cNvSpPr txBox="1">
            <a:spLocks/>
          </p:cNvSpPr>
          <p:nvPr/>
        </p:nvSpPr>
        <p:spPr>
          <a:xfrm>
            <a:off x="352425" y="40903"/>
            <a:ext cx="11515725" cy="58768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ru-RU" sz="24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Индивидуальное информирование застрахованных лиц о необходимости </a:t>
            </a:r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прохождения </a:t>
            </a:r>
            <a:r>
              <a:rPr lang="ru-RU" sz="24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диспансерного </a:t>
            </a:r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529251" y="334813"/>
            <a:ext cx="247125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600" b="1" dirty="0" smtClean="0">
                <a:solidFill>
                  <a:schemeClr val="bg1">
                    <a:lumMod val="6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январь-апрель 2018 года</a:t>
            </a:r>
            <a:endParaRPr lang="ru-RU" sz="1600" b="1" dirty="0">
              <a:solidFill>
                <a:schemeClr val="bg1">
                  <a:lumMod val="6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6896457"/>
              </p:ext>
            </p:extLst>
          </p:nvPr>
        </p:nvGraphicFramePr>
        <p:xfrm>
          <a:off x="131187" y="919256"/>
          <a:ext cx="11975088" cy="5471960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1473120"/>
                <a:gridCol w="954523"/>
                <a:gridCol w="841595"/>
                <a:gridCol w="1114425"/>
                <a:gridCol w="952500"/>
                <a:gridCol w="1219200"/>
                <a:gridCol w="1179067"/>
                <a:gridCol w="1271187"/>
                <a:gridCol w="946222"/>
                <a:gridCol w="1047593"/>
                <a:gridCol w="975656"/>
              </a:tblGrid>
              <a:tr h="594247">
                <a:tc rowSpan="3"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Субъект</a:t>
                      </a:r>
                      <a:endParaRPr lang="ru-RU" sz="11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 поставлено на ДН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gridSpan="6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Численность застрахованных лиц, индивидуально проинформированных о необходимости прохождения диспансерного</a:t>
                      </a:r>
                      <a:r>
                        <a:rPr lang="ru-RU" sz="10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наблюдения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Численность</a:t>
                      </a:r>
                      <a:r>
                        <a:rPr lang="ru-RU" sz="10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СП 3 уровня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 rowSpan="2" grid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Нагрузка на СП 3 уровня,</a:t>
                      </a:r>
                    </a:p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тыс. чел.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28555">
                <a:tc v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онкологические заболевания,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заболевания эндокринной системы,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бронхолегочные заболевания,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болезни системы кровообращения,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прочие неинфекционные заболевания,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2269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Застрахованных</a:t>
                      </a:r>
                      <a:r>
                        <a:rPr lang="ru-RU" sz="900" b="1" baseline="0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лиц</a:t>
                      </a:r>
                      <a:endParaRPr lang="ru-RU" sz="9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Поставленных на ДН</a:t>
                      </a:r>
                      <a:endParaRPr lang="ru-RU" sz="9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429544">
                <a:tc>
                  <a:txBody>
                    <a:bodyPr/>
                    <a:lstStyle/>
                    <a:p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Российская Федерация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1" i="0" u="none" strike="noStrike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3 973 698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14,32%</a:t>
                      </a:r>
                      <a:endParaRPr lang="ru-RU" sz="11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4,66%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7,21%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5,38%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49,30%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33,46%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ru-RU" sz="10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271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115,2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3,1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365690"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Ивановская область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36 052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solidFill>
                            <a:srgbClr val="005C2A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99,93%</a:t>
                      </a:r>
                      <a:endParaRPr lang="ru-RU" sz="1100" b="1" dirty="0">
                        <a:solidFill>
                          <a:srgbClr val="005C2A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1,49%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2,77%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2,84%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52,90%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39,99%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83,0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3,0</a:t>
                      </a:r>
                      <a:endParaRPr lang="ru-RU" sz="10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6569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Ямало-Ненецкий автономный округ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8 909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dirty="0" smtClean="0">
                          <a:solidFill>
                            <a:srgbClr val="005C2A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98,69%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4,82%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12,44%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15,13%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22,70%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44,90%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46,8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0,7</a:t>
                      </a:r>
                      <a:endParaRPr lang="ru-RU" sz="10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471398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Костромская область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8 462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dirty="0" smtClean="0">
                          <a:solidFill>
                            <a:srgbClr val="005C2A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93,17%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99,92%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131,2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1,7</a:t>
                      </a:r>
                      <a:endParaRPr lang="ru-RU" sz="10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6569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Республика Карелия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8 734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dirty="0" smtClean="0">
                          <a:solidFill>
                            <a:srgbClr val="005C2A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80,22%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20,34%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5,34%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60,75%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13,57%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217,9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2,9</a:t>
                      </a:r>
                      <a:endParaRPr lang="ru-RU" sz="10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6569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Республика Хакасия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13 856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dirty="0" smtClean="0">
                          <a:solidFill>
                            <a:srgbClr val="005C2A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61,33%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4,86%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12,09%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10,11%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60,65%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12,30%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78,4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2,0</a:t>
                      </a:r>
                      <a:endParaRPr lang="ru-RU" sz="10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6569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Амурская область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27 338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dirty="0" smtClean="0">
                          <a:solidFill>
                            <a:srgbClr val="005C2A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59,89%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1,44%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6,28%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3,77%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62,78%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25,72%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40,2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1,4</a:t>
                      </a:r>
                      <a:endParaRPr lang="ru-RU" sz="10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6569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Томская область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28 108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dirty="0" smtClean="0">
                          <a:solidFill>
                            <a:srgbClr val="005C2A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55,49%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3,38%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7,21%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4,53%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35,72%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49,17%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527,4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14,1</a:t>
                      </a:r>
                      <a:endParaRPr lang="ru-RU" sz="10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6569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Новгородская область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6 896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dirty="0" smtClean="0">
                          <a:solidFill>
                            <a:srgbClr val="005C2A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52,29%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5,32%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1,58%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2,36%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90,74%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156,5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1,7</a:t>
                      </a:r>
                      <a:endParaRPr lang="ru-RU" sz="10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65690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Забайкальский край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38 540</a:t>
                      </a:r>
                      <a:endParaRPr lang="ru-RU" sz="1000" b="1" i="0" u="none" strike="noStrike" dirty="0">
                        <a:solidFill>
                          <a:srgbClr val="000000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dirty="0" smtClean="0">
                          <a:solidFill>
                            <a:srgbClr val="005C2A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50,53%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1,34%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5,58%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2,94%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52,71%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37,43%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82,3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3,0</a:t>
                      </a:r>
                      <a:endParaRPr lang="ru-RU" sz="10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>
                <a:latin typeface="Times New Roman" panose="02020603050405020304" pitchFamily="18" charset="0"/>
                <a:cs typeface="Times New Roman" panose="02020603050405020304" pitchFamily="18" charset="0"/>
              </a:rPr>
              <a:pPr/>
              <a:t>3</a:t>
            </a:fld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31187" y="6391215"/>
            <a:ext cx="1173696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ru-RU" sz="1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* на основании данных отчетной формы «Отчет </a:t>
            </a:r>
            <a:r>
              <a:rPr lang="ru-RU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 информационном сопровождении застрахованных лиц на всех этапах оказания им медицинской </a:t>
            </a:r>
            <a:r>
              <a:rPr lang="ru-RU" sz="1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помощи», утвержденной приказом Федерального фонда обязательного медицинского страхования от 31.12.2013 г. № 294 (в редакции </a:t>
            </a:r>
            <a:r>
              <a:rPr lang="ru-RU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приказа от </a:t>
            </a:r>
            <a:r>
              <a:rPr lang="ru-RU" sz="1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9.04.2018 </a:t>
            </a:r>
            <a:r>
              <a:rPr lang="ru-RU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г. </a:t>
            </a:r>
            <a:r>
              <a:rPr lang="ru-RU" sz="1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№ 68)</a:t>
            </a:r>
            <a:r>
              <a:rPr lang="ru-RU" sz="1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008286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1"/>
          <p:cNvSpPr txBox="1">
            <a:spLocks/>
          </p:cNvSpPr>
          <p:nvPr/>
        </p:nvSpPr>
        <p:spPr>
          <a:xfrm>
            <a:off x="352425" y="40903"/>
            <a:ext cx="11515725" cy="58768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ru-RU" sz="24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Индивидуальное информирование застрахованных лиц о необходимости </a:t>
            </a:r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прохождения </a:t>
            </a:r>
            <a:r>
              <a:rPr lang="ru-RU" sz="24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диспансерного </a:t>
            </a:r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529251" y="334813"/>
            <a:ext cx="247125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600" b="1" dirty="0" smtClean="0">
                <a:solidFill>
                  <a:schemeClr val="bg1">
                    <a:lumMod val="6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январь-апрель 2018 года</a:t>
            </a:r>
            <a:endParaRPr lang="ru-RU" sz="1600" b="1" dirty="0">
              <a:solidFill>
                <a:schemeClr val="bg1">
                  <a:lumMod val="6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15828736"/>
              </p:ext>
            </p:extLst>
          </p:nvPr>
        </p:nvGraphicFramePr>
        <p:xfrm>
          <a:off x="131187" y="919256"/>
          <a:ext cx="11933994" cy="5633945"/>
        </p:xfrm>
        <a:graphic>
          <a:graphicData uri="http://schemas.openxmlformats.org/drawingml/2006/table">
            <a:tbl>
              <a:tblPr firstRow="1" bandRow="1">
                <a:tableStyleId>{7DF18680-E054-41AD-8BC1-D1AEF772440D}</a:tableStyleId>
              </a:tblPr>
              <a:tblGrid>
                <a:gridCol w="1468065"/>
                <a:gridCol w="951247"/>
                <a:gridCol w="716576"/>
                <a:gridCol w="1181100"/>
                <a:gridCol w="1000125"/>
                <a:gridCol w="1190625"/>
                <a:gridCol w="1257300"/>
                <a:gridCol w="1209675"/>
                <a:gridCol w="942975"/>
                <a:gridCol w="1043998"/>
                <a:gridCol w="972308"/>
              </a:tblGrid>
              <a:tr h="632073">
                <a:tc rowSpan="3"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Субъект</a:t>
                      </a:r>
                      <a:endParaRPr lang="ru-RU" sz="11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 поставлено на ДН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gridSpan="6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Численность застрахованных лиц, индивидуально проинформированных о необходимости прохождения диспансерного</a:t>
                      </a:r>
                      <a:r>
                        <a:rPr lang="ru-RU" sz="10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наблюдения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Численность</a:t>
                      </a:r>
                      <a:r>
                        <a:rPr lang="ru-RU" sz="10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СП 3 уровня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 rowSpan="2" grid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Нагрузка на СП 3 уровня,</a:t>
                      </a:r>
                    </a:p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тыс. чел.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43104">
                <a:tc v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vMerge="1">
                  <a:txBody>
                    <a:bodyPr/>
                    <a:lstStyle/>
                    <a:p>
                      <a:pPr algn="ctr"/>
                      <a:endParaRPr lang="ru-RU" sz="12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Всего,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2">
                        <a:lumMod val="75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онкологические заболевания,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заболевания эндокринной системы,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бронхолегочные заболевания,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болезни системы кровообращения,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прочие неинфекционные заболевания,</a:t>
                      </a:r>
                    </a:p>
                    <a:p>
                      <a:pPr algn="ctr"/>
                      <a:r>
                        <a:rPr lang="ru-RU" sz="10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%</a:t>
                      </a:r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ru-RU" sz="10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518FC7"/>
                    </a:solidFill>
                  </a:tcPr>
                </a:tc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7517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Застрахованных</a:t>
                      </a:r>
                      <a:r>
                        <a:rPr lang="ru-RU" sz="900" b="1" baseline="0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лиц</a:t>
                      </a:r>
                      <a:endParaRPr lang="ru-RU" sz="9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900" b="1" dirty="0" smtClean="0">
                          <a:solidFill>
                            <a:schemeClr val="bg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Поставленных на ДН</a:t>
                      </a:r>
                      <a:endParaRPr lang="ru-RU" sz="900" b="1" dirty="0">
                        <a:solidFill>
                          <a:schemeClr val="bg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5">
                        <a:lumMod val="75000"/>
                      </a:schemeClr>
                    </a:solidFill>
                  </a:tcPr>
                </a:tc>
              </a:tr>
              <a:tr h="388967">
                <a:tc rowSpan="2">
                  <a:txBody>
                    <a:bodyPr/>
                    <a:lstStyle/>
                    <a:p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Российская Федерация</a:t>
                      </a:r>
                      <a:endParaRPr lang="ru-RU" sz="105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00" b="1" i="0" u="none" strike="noStrike" dirty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3 973 698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1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14,32%</a:t>
                      </a:r>
                      <a:endParaRPr lang="ru-RU" sz="11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4,66%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7,21%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5,38%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49,30%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33,46%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r>
                        <a:rPr lang="ru-RU" sz="10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271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115,2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3,1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270453">
                <a:tc vMerge="1">
                  <a:txBody>
                    <a:bodyPr/>
                    <a:lstStyle/>
                    <a:p>
                      <a:endParaRPr lang="ru-RU" sz="11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05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100%</a:t>
                      </a:r>
                      <a:endParaRPr lang="ru-RU" sz="1050" b="1" i="0" u="none" strike="noStrike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ru-RU" sz="11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Times New Roman"/>
                        </a:rPr>
                        <a:t>1,44%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Times New Roman"/>
                        </a:rPr>
                        <a:t>1,37%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Times New Roman"/>
                        </a:rPr>
                        <a:t>1,23%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Times New Roman"/>
                        </a:rPr>
                        <a:t>7,41%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900" b="1" i="0" u="none" strike="noStrike" dirty="0">
                          <a:solidFill>
                            <a:schemeClr val="tx1"/>
                          </a:solidFill>
                          <a:effectLst/>
                          <a:latin typeface="Times New Roman"/>
                        </a:rPr>
                        <a:t>5,20%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ru-RU" sz="900" b="1" i="0" u="none" strike="noStrike" dirty="0">
                        <a:solidFill>
                          <a:schemeClr val="tx1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 fontAlgn="ctr"/>
                      <a:endParaRPr lang="ru-RU" sz="900" b="1" i="0" u="none" strike="noStrike" dirty="0">
                        <a:solidFill>
                          <a:schemeClr val="tx1"/>
                        </a:solidFill>
                        <a:effectLst/>
                        <a:latin typeface="Times New Roman"/>
                      </a:endParaRP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388967">
                <a:tc>
                  <a:txBody>
                    <a:bodyPr/>
                    <a:lstStyle/>
                    <a:p>
                      <a:pPr algn="l" fontAlgn="b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Владимирская область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29 418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0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233,0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4,9</a:t>
                      </a:r>
                      <a:endParaRPr lang="ru-RU" sz="10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88967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Псковская область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17 929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317,0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9,0</a:t>
                      </a:r>
                      <a:endParaRPr lang="ru-RU" sz="10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01403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Ненецкий автономный округ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938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-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88967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Республика Ингушетия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1 017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215,2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0,5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88967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Курганская область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36 232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97,4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4,0</a:t>
                      </a:r>
                      <a:endParaRPr lang="ru-RU" sz="10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88967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Республика Тыва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5 483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53,3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0,9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88967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Приморский край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13 274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11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172,5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1,2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88967">
                <a:tc>
                  <a:txBody>
                    <a:bodyPr/>
                    <a:lstStyle/>
                    <a:p>
                      <a:pPr algn="l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Байконур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1000" b="1" i="0" u="none" strike="noStrike" dirty="0">
                          <a:solidFill>
                            <a:srgbClr val="000000"/>
                          </a:solidFill>
                          <a:effectLst/>
                          <a:latin typeface="Times New Roman"/>
                        </a:rPr>
                        <a:t>132</a:t>
                      </a:r>
                    </a:p>
                  </a:txBody>
                  <a:tcPr marL="9525" marR="9525" marT="9525" marB="0"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41,1</a:t>
                      </a: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0,1</a:t>
                      </a:r>
                      <a:endParaRPr lang="ru-RU" sz="10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>
                <a:latin typeface="Times New Roman" panose="02020603050405020304" pitchFamily="18" charset="0"/>
                <a:cs typeface="Times New Roman" panose="02020603050405020304" pitchFamily="18" charset="0"/>
              </a:rPr>
              <a:pPr/>
              <a:t>4</a:t>
            </a:fld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88165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1"/>
          <p:cNvSpPr txBox="1">
            <a:spLocks/>
          </p:cNvSpPr>
          <p:nvPr/>
        </p:nvSpPr>
        <p:spPr>
          <a:xfrm>
            <a:off x="352425" y="40903"/>
            <a:ext cx="11515725" cy="58768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ru-RU" sz="24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Индивидуальное информирование застрахованных лиц о необходимости </a:t>
            </a:r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прохождения </a:t>
            </a:r>
            <a:r>
              <a:rPr lang="ru-RU" sz="24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диспансерного </a:t>
            </a:r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529251" y="334813"/>
            <a:ext cx="247125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600" b="1" dirty="0" smtClean="0">
                <a:solidFill>
                  <a:schemeClr val="bg1">
                    <a:lumMod val="6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январь-апрель 2018 года</a:t>
            </a:r>
            <a:endParaRPr lang="ru-RU" sz="1600" b="1" dirty="0">
              <a:solidFill>
                <a:schemeClr val="bg1">
                  <a:lumMod val="6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>
                <a:latin typeface="Times New Roman" panose="02020603050405020304" pitchFamily="18" charset="0"/>
                <a:cs typeface="Times New Roman" panose="02020603050405020304" pitchFamily="18" charset="0"/>
              </a:rPr>
              <a:pPr/>
              <a:t>5</a:t>
            </a:fld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2659912"/>
              </p:ext>
            </p:extLst>
          </p:nvPr>
        </p:nvGraphicFramePr>
        <p:xfrm>
          <a:off x="119061" y="967316"/>
          <a:ext cx="11982452" cy="556683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57439"/>
                <a:gridCol w="3333750"/>
                <a:gridCol w="2438400"/>
                <a:gridCol w="3852863"/>
              </a:tblGrid>
              <a:tr h="810705"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Субъект</a:t>
                      </a:r>
                      <a:endParaRPr lang="ru-RU" sz="105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СМО</a:t>
                      </a:r>
                      <a:endParaRPr lang="ru-RU" sz="105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Поставлено на ДН по</a:t>
                      </a:r>
                      <a:r>
                        <a:rPr lang="ru-RU" sz="105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итогам диспансеризации 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январе-апреле 2018 года</a:t>
                      </a:r>
                      <a:endParaRPr lang="ru-RU" sz="1050" b="1" dirty="0" smtClean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5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Доля застрахованных</a:t>
                      </a:r>
                      <a:r>
                        <a:rPr lang="ru-RU" sz="1050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лиц, индивидуально </a:t>
                      </a:r>
                      <a:r>
                        <a:rPr lang="ru-RU" sz="105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проинформированных о необходимости прохождения диспансерного</a:t>
                      </a:r>
                      <a:r>
                        <a:rPr lang="ru-RU" sz="105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5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наблюдения</a:t>
                      </a:r>
                      <a:endParaRPr lang="ru-RU" sz="105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</a:tr>
              <a:tr h="475614">
                <a:tc gridSpan="2">
                  <a:txBody>
                    <a:bodyPr/>
                    <a:lstStyle/>
                    <a:p>
                      <a:pPr algn="l"/>
                      <a:r>
                        <a:rPr lang="ru-RU" sz="16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Российская Федерация</a:t>
                      </a:r>
                      <a:endParaRPr lang="ru-RU" sz="16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3 973 698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14,32%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</a:tr>
              <a:tr h="389138">
                <a:tc rowSpan="3"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Владимирская</a:t>
                      </a:r>
                      <a:r>
                        <a:rPr lang="ru-RU" sz="120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область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АО «МАКС-М»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3 772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 СК «Ингосстрах-М»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9 516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</a:t>
                      </a:r>
                      <a:r>
                        <a:rPr lang="ru-RU" sz="12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«РГС-Медицина»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16 130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Псковская область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АО «МАКС-М»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17 929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Ненецкий</a:t>
                      </a:r>
                      <a:r>
                        <a:rPr lang="ru-RU" sz="120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АО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 «РГС-Медицина»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938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Республика</a:t>
                      </a:r>
                      <a:r>
                        <a:rPr lang="ru-RU" sz="120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Ингушетия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АО «МАКС-М»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1 017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 rowSpan="2"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Курганская</a:t>
                      </a:r>
                      <a:r>
                        <a:rPr lang="ru-RU" sz="120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область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АО «АСТРАМЕД-МС»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19 686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</a:t>
                      </a:r>
                      <a:r>
                        <a:rPr lang="ru-RU" sz="12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«РГС-Медицина»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16 546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Республика Тыва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 «РГС-Медицина»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5 483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Приморский край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АО СГ</a:t>
                      </a:r>
                      <a:r>
                        <a:rPr lang="ru-RU" sz="12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«Спасские ворота-М»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13 274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</a:tr>
              <a:tr h="389138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Байконур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 «ВТБ МС»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132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114363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Заголовок 1"/>
          <p:cNvSpPr txBox="1">
            <a:spLocks/>
          </p:cNvSpPr>
          <p:nvPr/>
        </p:nvSpPr>
        <p:spPr>
          <a:xfrm>
            <a:off x="352425" y="40903"/>
            <a:ext cx="11515725" cy="587689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ctr"/>
            <a:r>
              <a:rPr lang="ru-RU" sz="24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Индивидуальное информирование застрахованных лиц о необходимости </a:t>
            </a:r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прохождения </a:t>
            </a:r>
            <a:r>
              <a:rPr lang="ru-RU" sz="2400" b="1" dirty="0" smtClean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диспансерного </a:t>
            </a:r>
            <a:r>
              <a:rPr lang="ru-RU" sz="2400" b="1" dirty="0">
                <a:solidFill>
                  <a:schemeClr val="tx2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наблюдения</a:t>
            </a:r>
            <a:endParaRPr lang="ru-RU" sz="24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9529251" y="334813"/>
            <a:ext cx="247125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sz="1600" b="1" dirty="0" smtClean="0">
                <a:solidFill>
                  <a:schemeClr val="bg1">
                    <a:lumMod val="6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январь-апрель 2018 года</a:t>
            </a:r>
            <a:endParaRPr lang="ru-RU" sz="1600" b="1" dirty="0">
              <a:solidFill>
                <a:schemeClr val="bg1">
                  <a:lumMod val="6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72DC5B-3DB8-4AD2-BF7D-52E3DDFA72AB}" type="slidenum">
              <a:rPr lang="ru-RU" smtClean="0">
                <a:latin typeface="Times New Roman" panose="02020603050405020304" pitchFamily="18" charset="0"/>
                <a:cs typeface="Times New Roman" panose="02020603050405020304" pitchFamily="18" charset="0"/>
              </a:rPr>
              <a:pPr/>
              <a:t>6</a:t>
            </a:fld>
            <a:endParaRPr lang="ru-RU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9284811"/>
              </p:ext>
            </p:extLst>
          </p:nvPr>
        </p:nvGraphicFramePr>
        <p:xfrm>
          <a:off x="119061" y="967316"/>
          <a:ext cx="11982452" cy="54144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95664"/>
                <a:gridCol w="2295525"/>
                <a:gridCol w="2438400"/>
                <a:gridCol w="3852863"/>
              </a:tblGrid>
              <a:tr h="767116">
                <a:tc>
                  <a:txBody>
                    <a:bodyPr/>
                    <a:lstStyle/>
                    <a:p>
                      <a:pPr algn="ctr"/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СМО</a:t>
                      </a:r>
                      <a:endParaRPr lang="ru-RU" sz="11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Субъект</a:t>
                      </a:r>
                      <a:endParaRPr lang="ru-RU" sz="11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Поставлено на ДН по</a:t>
                      </a:r>
                      <a:r>
                        <a:rPr lang="ru-RU" sz="110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итогам диспансеризации 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10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январе-апреле 2018 года</a:t>
                      </a:r>
                      <a:endParaRPr lang="ru-RU" sz="1100" b="1" dirty="0" smtClean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10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Доля застрахованных</a:t>
                      </a:r>
                      <a:r>
                        <a:rPr lang="ru-RU" sz="1100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лиц, индивидуально </a:t>
                      </a:r>
                      <a:r>
                        <a:rPr lang="ru-RU" sz="11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проинформированных о необходимости прохождения диспансерного</a:t>
                      </a:r>
                      <a:r>
                        <a:rPr lang="ru-RU" sz="110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1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наблюдения</a:t>
                      </a:r>
                      <a:endParaRPr lang="ru-RU" sz="11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</a:tr>
              <a:tr h="450042">
                <a:tc gridSpan="2">
                  <a:txBody>
                    <a:bodyPr/>
                    <a:lstStyle/>
                    <a:p>
                      <a:pPr algn="l"/>
                      <a:r>
                        <a:rPr lang="ru-RU" sz="16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Российская Федерация</a:t>
                      </a:r>
                      <a:endParaRPr lang="ru-RU" sz="16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200" b="1" i="0" u="none" strike="noStrike" dirty="0" smtClean="0"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3 973 698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05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14,32%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40000"/>
                        <a:lumOff val="60000"/>
                      </a:schemeClr>
                    </a:solidFill>
                  </a:tcPr>
                </a:tc>
              </a:tr>
              <a:tr h="490596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</a:t>
                      </a:r>
                      <a:r>
                        <a:rPr lang="ru-RU" sz="1200" b="1" baseline="0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СК «АСКОМЕД»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Самарская</a:t>
                      </a:r>
                      <a:r>
                        <a:rPr lang="ru-RU" sz="12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область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25 735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52709">
                <a:tc rowSpan="3"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АО СМК «АСТРАМЕД-МС»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Курганская</a:t>
                      </a:r>
                      <a:r>
                        <a:rPr lang="ru-RU" sz="12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область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19</a:t>
                      </a:r>
                      <a:r>
                        <a:rPr lang="ru-RU" sz="12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686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rowSpan="3"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5270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Пермский край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16 057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5270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Свердловская область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66 143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68215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 МСО ПАНАЦЕЯ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Ростовская область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17 400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87848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 СМО «Восточно-страховой альянс»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Приморский край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13 274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587848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 СМК «УГМК-МЕДИЦИНА»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Свердловская область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12</a:t>
                      </a:r>
                      <a:r>
                        <a:rPr lang="ru-RU" sz="12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492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736429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АО «МСК «НОВЫЙ УРЕНГОЙ»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Ямало-Ненецкий</a:t>
                      </a:r>
                      <a:r>
                        <a:rPr lang="ru-RU" sz="12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АО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1 302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  <a:tr h="368215">
                <a:tc>
                  <a:txBody>
                    <a:bodyPr/>
                    <a:lstStyle/>
                    <a:p>
                      <a:pPr algn="l"/>
                      <a:r>
                        <a:rPr lang="ru-RU" sz="1200" b="1" dirty="0" smtClean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ООО «СК «АЛЬЯНС-МЕД»</a:t>
                      </a:r>
                      <a:endParaRPr lang="ru-RU" sz="1200" b="1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Самарская</a:t>
                      </a:r>
                      <a:r>
                        <a:rPr lang="ru-RU" sz="12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область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862</a:t>
                      </a:r>
                      <a:endParaRPr lang="ru-RU" sz="12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200" b="1" dirty="0" smtClean="0">
                          <a:solidFill>
                            <a:srgbClr val="C00000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0,00%</a:t>
                      </a:r>
                      <a:endParaRPr lang="ru-RU" sz="1200" b="1" dirty="0">
                        <a:solidFill>
                          <a:srgbClr val="C00000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0942538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Базовая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Другая 1">
      <a:majorFont>
        <a:latin typeface="Segoe UI Semibold"/>
        <a:ea typeface=""/>
        <a:cs typeface=""/>
      </a:majorFont>
      <a:minorFont>
        <a:latin typeface="Segoe UI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13598</TotalTime>
  <Words>1122</Words>
  <Application>Microsoft Office PowerPoint</Application>
  <PresentationFormat>Произвольный</PresentationFormat>
  <Paragraphs>387</Paragraphs>
  <Slides>6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Тема Office</vt:lpstr>
      <vt:lpstr>Результаты деятельности страховых представителей 3 уровня страховых медицинских организаций, итоги деятельности за 4 месяца 2018 года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1</dc:creator>
  <cp:lastModifiedBy>Миненко Иван Тимофеевич</cp:lastModifiedBy>
  <cp:revision>1045</cp:revision>
  <cp:lastPrinted>2018-06-14T17:59:10Z</cp:lastPrinted>
  <dcterms:created xsi:type="dcterms:W3CDTF">2016-04-10T13:52:24Z</dcterms:created>
  <dcterms:modified xsi:type="dcterms:W3CDTF">2018-06-15T06:46:12Z</dcterms:modified>
</cp:coreProperties>
</file>

<file path=docProps/thumbnail.jpeg>
</file>