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600" r:id="rId2"/>
    <p:sldId id="602" r:id="rId3"/>
    <p:sldId id="603" r:id="rId4"/>
    <p:sldId id="599" r:id="rId5"/>
    <p:sldId id="604" r:id="rId6"/>
    <p:sldId id="605" r:id="rId7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C2A"/>
    <a:srgbClr val="518FC7"/>
    <a:srgbClr val="F2F7F8"/>
    <a:srgbClr val="FFC5C6"/>
    <a:srgbClr val="CEF6D0"/>
    <a:srgbClr val="B2FFB5"/>
    <a:srgbClr val="FFD5F6"/>
    <a:srgbClr val="008A3E"/>
    <a:srgbClr val="3399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88767" autoAdjust="0"/>
  </p:normalViewPr>
  <p:slideViewPr>
    <p:cSldViewPr snapToGrid="0">
      <p:cViewPr>
        <p:scale>
          <a:sx n="100" d="100"/>
          <a:sy n="100" d="100"/>
        </p:scale>
        <p:origin x="-1032" y="-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B96AC-5809-4151-84A7-4EF99678C451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FEFA6-247A-4931-9BFF-B18637BD18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516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5ABF3-0451-47C2-8EF8-CDBDEC1DAC1C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27365-D7EC-4211-9A53-EA9E0AF465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882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Сравнение функционала.</a:t>
            </a:r>
            <a:r>
              <a:rPr lang="ru-RU" baseline="0" dirty="0"/>
              <a:t>  Главное отличие – его можно использовать как систему, создавать отчетные формы, функционал УП, личные кабинеты для территориальных фондов и внешних организаций. Разграничение доступа. Мы готовы персонально каждому показать новый портал и проконсультировать по новым возможностям.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57F74-847D-4210-A6FC-31593AC977E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465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E77A-078F-4F93-9EA9-1C548EB3BD35}" type="datetime1">
              <a:rPr lang="ru-RU" smtClean="0"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162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8E262-9D60-470C-94FB-BC8EB3C56F71}" type="datetime1">
              <a:rPr lang="ru-RU" smtClean="0"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116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AE355-18BD-4CB4-A587-47972DBD5356}" type="datetime1">
              <a:rPr lang="ru-RU" smtClean="0"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848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3B212-3D19-470E-9D1A-B9D4F5961F0A}" type="datetime1">
              <a:rPr lang="ru-RU" smtClean="0"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248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13A5-5448-454C-A602-7C56C82FDFF0}" type="datetime1">
              <a:rPr lang="ru-RU" smtClean="0"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829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3DEF-073D-4436-ACDB-B1D04FD05D99}" type="datetime1">
              <a:rPr lang="ru-RU" smtClean="0"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72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57B0-2099-4D27-8A03-D5229B73EFD4}" type="datetime1">
              <a:rPr lang="ru-RU" smtClean="0"/>
              <a:t>15.06.2018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614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45C7F-A0E5-4C6D-8819-8286CA8500DF}" type="datetime1">
              <a:rPr lang="ru-RU" smtClean="0"/>
              <a:t>15.06.2018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330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E87F-C9D0-4C56-866E-33B33B37F87D}" type="datetime1">
              <a:rPr lang="ru-RU" smtClean="0"/>
              <a:t>15.06.2018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957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9B66-DBE1-41AE-939C-6EDBFE70DB39}" type="datetime1">
              <a:rPr lang="ru-RU" smtClean="0"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583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A0B7F-3569-45A2-A61A-E7D395BBCCAC}" type="datetime1">
              <a:rPr lang="ru-RU" smtClean="0"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536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15667-517E-48A5-A94B-612CCCE8DB18}" type="datetime1">
              <a:rPr lang="ru-RU" smtClean="0"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424512" y="680907"/>
            <a:ext cx="11767488" cy="4753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4000">
                <a:schemeClr val="accent1">
                  <a:lumMod val="5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0" scaled="1"/>
            <a:tileRect/>
          </a:gra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" name="Picture 2" descr="http://10.255.162.32/bitrix/templates/ffoms/images/logo3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182" y="476401"/>
            <a:ext cx="1349872" cy="25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74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2525" y="2095263"/>
            <a:ext cx="9144000" cy="2387600"/>
          </a:xfrm>
        </p:spPr>
        <p:txBody>
          <a:bodyPr anchor="ctr">
            <a:noAutofit/>
          </a:bodyPr>
          <a:lstStyle/>
          <a:p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деятельности страховых представителей 3 уровня страховых медицинских организаций, итоги деятельности за 4 месяца 2018 </a:t>
            </a: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61210" y="5479823"/>
            <a:ext cx="9144000" cy="1025752"/>
          </a:xfrm>
        </p:spPr>
        <p:txBody>
          <a:bodyPr>
            <a:normAutofit lnSpcReduction="10000"/>
          </a:bodyPr>
          <a:lstStyle/>
          <a:p>
            <a:pPr marL="20955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Кравчук Светлана Георгиевна</a:t>
            </a:r>
          </a:p>
          <a:p>
            <a:pPr marL="20955" algn="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Управления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</a:p>
          <a:p>
            <a:pPr marL="20955" algn="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обязательного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страхования</a:t>
            </a:r>
          </a:p>
        </p:txBody>
      </p:sp>
    </p:spTree>
    <p:extLst>
      <p:ext uri="{BB962C8B-B14F-4D97-AF65-F5344CB8AC3E}">
        <p14:creationId xmlns:p14="http://schemas.microsoft.com/office/powerpoint/2010/main" val="50389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8015844" y="2570810"/>
            <a:ext cx="4067051" cy="43363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ПЛАНОВАЯ ГОСПИТАЛИЗАЦИЯ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681352" y="2570810"/>
            <a:ext cx="4085110" cy="43363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ДИСПАНСЕРНОЕ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11332" y="2570811"/>
            <a:ext cx="3249386" cy="43363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ДИСПАНСЕРИЗАЦИЯ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16592" y="267381"/>
            <a:ext cx="11208658" cy="373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11331" y="3108815"/>
            <a:ext cx="324938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полнота проведенных исследований 1 этапа диспансеризации;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оценка присвоенной группы здоровья;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показания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своевременность  направления на 2 этап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диспансеризации;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аличие  и оценка рекомендаций по диспансерному наблюдению по итогам 2 этапа диспансеризации</a:t>
            </a:r>
          </a:p>
          <a:p>
            <a:pPr>
              <a:defRPr/>
            </a:pP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681352" y="3110794"/>
            <a:ext cx="408511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полнота заполнения и ведения учетной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 030/у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Контрольная карта диспансерного наблюдения»; 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своевременности прохождения </a:t>
            </a: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«Д» наблюдения пациентом;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онтроль приверженности назначений врача;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ценка «</a:t>
            </a:r>
            <a:r>
              <a:rPr lang="ru-RU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показанности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выполнения» лечебно-профилактических мероприятий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135709" y="3115542"/>
            <a:ext cx="38453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ценка показаний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своевременности 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направления на плановую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госпитализацию;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облюдение профиля госпитализации;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ценка причин нарушения срока ожидания плановой госпитализации;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ценка обоснованности «отсутствия показаний к госпитализации» при несостоявшейся госпитализации</a:t>
            </a:r>
            <a:endParaRPr lang="ru-RU" sz="1400" dirty="0">
              <a:latin typeface="Times New Roman"/>
              <a:ea typeface="Calibri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539589" y="2595283"/>
            <a:ext cx="0" cy="33447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900308" y="2731314"/>
            <a:ext cx="0" cy="330588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182993" y="833566"/>
            <a:ext cx="11880850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 lvl="0" algn="just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СП 3: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страховой медицинской организации или эксперт качества медицинской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помощи,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прошедший специальное обучение по программе СП 3.</a:t>
            </a:r>
          </a:p>
          <a:p>
            <a:pPr marL="36000" lvl="0" algn="just"/>
            <a:endParaRPr lang="ru-RU" sz="3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" lvl="0" algn="just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обучения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«Вопросы экспертной деятельности и подготовки страховых представителей в сфере ОМС» разработана на базе кафедры социологии медицины, экономики здравоохранения и медицинского страхования Первого Московского государственного медицинского университета им. И.М. Сеченова.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00050" y="19050"/>
            <a:ext cx="11700903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ts val="2100"/>
              </a:lnSpc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СТРАХОВОГО ПРЕДСТАВИТЕЛЯ 3 УРОВНЯ </a:t>
            </a:r>
          </a:p>
          <a:p>
            <a:pPr algn="ctr" fontAlgn="auto">
              <a:lnSpc>
                <a:spcPts val="2100"/>
              </a:lnSpc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ЧАСТИ КОНТРОЛЬНО-ЭКСПЕРТНОЙ РАБОТЫ</a:t>
            </a:r>
          </a:p>
        </p:txBody>
      </p:sp>
      <p:sp>
        <p:nvSpPr>
          <p:cNvPr id="33" name="AutoShape 33"/>
          <p:cNvSpPr>
            <a:spLocks noChangeArrowheads="1"/>
          </p:cNvSpPr>
          <p:nvPr/>
        </p:nvSpPr>
        <p:spPr bwMode="auto">
          <a:xfrm>
            <a:off x="3693227" y="4979455"/>
            <a:ext cx="4085109" cy="1001752"/>
          </a:xfrm>
          <a:prstGeom prst="roundRect">
            <a:avLst>
              <a:gd name="adj" fmla="val 10699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индивидуальное информирование о необходимости своевременного обращения в медицинские организации</a:t>
            </a:r>
          </a:p>
        </p:txBody>
      </p:sp>
      <p:sp>
        <p:nvSpPr>
          <p:cNvPr id="16" name="AutoShape 33"/>
          <p:cNvSpPr>
            <a:spLocks noChangeArrowheads="1"/>
          </p:cNvSpPr>
          <p:nvPr/>
        </p:nvSpPr>
        <p:spPr bwMode="auto">
          <a:xfrm>
            <a:off x="8015844" y="4965338"/>
            <a:ext cx="4085109" cy="1015869"/>
          </a:xfrm>
          <a:prstGeom prst="roundRect">
            <a:avLst>
              <a:gd name="adj" fmla="val 10699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взаимодействие с МО и ЗЛ для определения возможного перенаправления пациента в случае превышения сроков ожидания плановой госпитализации</a:t>
            </a:r>
          </a:p>
        </p:txBody>
      </p:sp>
      <p:sp>
        <p:nvSpPr>
          <p:cNvPr id="22" name="Номер слайда 3"/>
          <p:cNvSpPr txBox="1">
            <a:spLocks/>
          </p:cNvSpPr>
          <p:nvPr/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50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информирование застрахованных лиц о необходимости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прохождения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диспансерного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29251" y="334813"/>
            <a:ext cx="24712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sz="1600" b="1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896457"/>
              </p:ext>
            </p:extLst>
          </p:nvPr>
        </p:nvGraphicFramePr>
        <p:xfrm>
          <a:off x="131187" y="919256"/>
          <a:ext cx="11975088" cy="54719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73120"/>
                <a:gridCol w="954523"/>
                <a:gridCol w="841595"/>
                <a:gridCol w="1114425"/>
                <a:gridCol w="952500"/>
                <a:gridCol w="1219200"/>
                <a:gridCol w="1179067"/>
                <a:gridCol w="1271187"/>
                <a:gridCol w="946222"/>
                <a:gridCol w="1047593"/>
                <a:gridCol w="975656"/>
              </a:tblGrid>
              <a:tr h="594247"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поставлено на ДН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застрахованных лиц, индивидуально проинформированных о необходимости прохождения диспансерного</a:t>
                      </a:r>
                      <a:r>
                        <a:rPr lang="ru-RU" sz="1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наблюдения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</a:t>
                      </a:r>
                      <a:r>
                        <a:rPr lang="ru-RU" sz="1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СП 3 уровня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Нагрузка на СП 3 уровня,</a:t>
                      </a:r>
                    </a:p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чел.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555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</a:t>
                      </a: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заболевания,</a:t>
                      </a: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18F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заболевания эндокринной системы,</a:t>
                      </a: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18F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бронхолегочные заболевания,</a:t>
                      </a: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18F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системы кровообращения,</a:t>
                      </a: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18F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неинфекционные заболевания,</a:t>
                      </a: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18FC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18FC7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2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Застрахованных</a:t>
                      </a:r>
                      <a:r>
                        <a:rPr lang="ru-RU" sz="9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Поставленных на ДН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429544">
                <a:tc>
                  <a:txBody>
                    <a:bodyPr/>
                    <a:lstStyle/>
                    <a:p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Федерация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3 973 698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14,32%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4,66%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7,21%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5,38%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49,30%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33,46%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271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115,2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65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Ивановская область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36 052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99,93%</a:t>
                      </a:r>
                      <a:endParaRPr lang="ru-RU" sz="11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1,49%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2,77%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2,84%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52,90%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39,99%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56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Ямало-Ненецкий автономный округ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8 909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98,69%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4,82%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12,44%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15,13%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22,70%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44,90%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46,8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713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Костромская область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8 462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93,17%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99,92%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56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Республика Карелия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8 734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80,22%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20,34%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5,34%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60,75%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13,57%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217,9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56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Республика Хакасия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13 856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61,33%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4,86%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12,09%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10,11%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60,65%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12,30%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56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Амурская область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27 338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59,89%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1,44%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6,28%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3,77%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62,78%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25,72%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56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Томская область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28 108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55,49%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3,38%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7,21%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4,53%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35,72%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49,17%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527,4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14,1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56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Новгородская область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6 896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52,29%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5,32%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1,58%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2,36%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90,74%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156,5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56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Забайкальский край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38 540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50,53%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1,34%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5,58%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2,94%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52,71%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37,43%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3,0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1187" y="6391215"/>
            <a:ext cx="11736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на основании данных отчетной формы «Отчет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информационном сопровождении застрахованных лиц на всех этапах оказания им медицинской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помощи», утвержденной приказом Федерального фонда обязательного медицинского страхования от 31.12.2013 г. № 294 (в редакции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приказа от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9.04.2018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68)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82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информирование застрахованных лиц о необходимости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прохождения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диспансерного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29251" y="334813"/>
            <a:ext cx="24712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sz="1600" b="1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828736"/>
              </p:ext>
            </p:extLst>
          </p:nvPr>
        </p:nvGraphicFramePr>
        <p:xfrm>
          <a:off x="131187" y="919256"/>
          <a:ext cx="11933994" cy="563394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68065"/>
                <a:gridCol w="951247"/>
                <a:gridCol w="716576"/>
                <a:gridCol w="1181100"/>
                <a:gridCol w="1000125"/>
                <a:gridCol w="1190625"/>
                <a:gridCol w="1257300"/>
                <a:gridCol w="1209675"/>
                <a:gridCol w="942975"/>
                <a:gridCol w="1043998"/>
                <a:gridCol w="972308"/>
              </a:tblGrid>
              <a:tr h="632073"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поставлено на ДН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застрахованных лиц, индивидуально проинформированных о необходимости прохождения диспансерного</a:t>
                      </a:r>
                      <a:r>
                        <a:rPr lang="ru-RU" sz="1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наблюдения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</a:t>
                      </a:r>
                      <a:r>
                        <a:rPr lang="ru-RU" sz="1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СП 3 уровня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Нагрузка на СП 3 уровня,</a:t>
                      </a:r>
                    </a:p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чел.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3104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</a:t>
                      </a: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заболевания,</a:t>
                      </a: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18F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заболевания эндокринной системы,</a:t>
                      </a: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18F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бронхолегочные заболевания,</a:t>
                      </a: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18F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системы кровообращения,</a:t>
                      </a: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18F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неинфекционные заболевания,</a:t>
                      </a: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18FC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18FC7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51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Застрахованных</a:t>
                      </a:r>
                      <a:r>
                        <a:rPr lang="ru-RU" sz="9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Поставленных на ДН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88967">
                <a:tc rowSpan="2">
                  <a:txBody>
                    <a:bodyPr/>
                    <a:lstStyle/>
                    <a:p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Федерация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3 973 698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14,32%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4,66%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7,21%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5,38%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49,30%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33,46%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271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115,2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70453">
                <a:tc vMerge="1">
                  <a:txBody>
                    <a:bodyPr/>
                    <a:lstStyle/>
                    <a:p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1,44%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1,37%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1,23%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7,41%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5,20%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896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Владимирская область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29 418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233,0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89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Псковская область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17 929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317,0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9,0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014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Ненецкий автономный округ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938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89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Республика Ингушетия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1 017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215,2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89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Курганская область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36 232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89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Республика Тыва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5 483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89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Приморский край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13 274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172,5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89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Байконур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16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информирование застрахованных лиц о необходимости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прохождения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диспансерного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29251" y="334813"/>
            <a:ext cx="24712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sz="1600" b="1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59912"/>
              </p:ext>
            </p:extLst>
          </p:nvPr>
        </p:nvGraphicFramePr>
        <p:xfrm>
          <a:off x="119061" y="967316"/>
          <a:ext cx="11982452" cy="5566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39"/>
                <a:gridCol w="3333750"/>
                <a:gridCol w="2438400"/>
                <a:gridCol w="3852863"/>
              </a:tblGrid>
              <a:tr h="810705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Поставлено на ДН по</a:t>
                      </a:r>
                      <a:r>
                        <a:rPr lang="ru-RU" sz="105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итогам диспансеризации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январе-апреле 2018 года</a:t>
                      </a:r>
                      <a:endParaRPr lang="ru-RU" sz="105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лиц, индивидуально </a:t>
                      </a:r>
                      <a:r>
                        <a:rPr lang="ru-RU" sz="10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проинформированных о необходимости прохождения диспансерного</a:t>
                      </a:r>
                      <a:r>
                        <a:rPr lang="ru-RU" sz="105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наблюдения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75614">
                <a:tc gridSpan="2"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Федерация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3 973 698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14,32%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89138">
                <a:tc rowSpan="3"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Владимирская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область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«МАКС-М»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3 772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91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СК «Ингосстрах-М»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9 516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91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«РГС-Медицина»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16 130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9138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Псковская область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«МАКС-М»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17 929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89138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Ненецкий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«РГС-Медицина»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938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9138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Ингушетия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«МАКС-М»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1 017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89138">
                <a:tc rowSpan="2"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Курганская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область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«АСТРАМЕД-МС»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19 686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91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«РГС-Медицина»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16 546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9138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Тыва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«РГС-Медицина»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5 483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89138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Приморский край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СГ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«Спасские ворота-М»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13 274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9138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Байконур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«ВТБ МС»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143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информирование застрахованных лиц о необходимости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прохождения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диспансерного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29251" y="334813"/>
            <a:ext cx="24712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sz="1600" b="1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284811"/>
              </p:ext>
            </p:extLst>
          </p:nvPr>
        </p:nvGraphicFramePr>
        <p:xfrm>
          <a:off x="119061" y="967316"/>
          <a:ext cx="11982452" cy="5414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5664"/>
                <a:gridCol w="2295525"/>
                <a:gridCol w="2438400"/>
                <a:gridCol w="3852863"/>
              </a:tblGrid>
              <a:tr h="767116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Поставлено на ДН по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итогам диспансеризации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январе-апреле 2018 года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лиц, индивидуально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проинформированных о необходимости прохождения диспансерного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наблюдения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50042">
                <a:tc gridSpan="2"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Федерация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3 973 698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14,32%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90596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СК «АСКОМЕД»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Самарская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область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25 735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2709">
                <a:tc rowSpan="3"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СМК «АСТРАМЕД-МС»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Курганская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область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686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27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Пермский край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16 057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27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Свердловская область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66 143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8215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МСО ПАНАЦЕЯ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Ростовская область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17 400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87848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СМО «Восточно-страховой альянс»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Приморский край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13 274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87848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СМК «УГМК-МЕДИЦИНА»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Свердловская область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492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36429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«МСК «НОВЫЙ УРЕНГОЙ»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Ямало-Ненецкий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АО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1 302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8215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«СК «АЛЬЯНС-МЕД»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Самарская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область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862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425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Другая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13598</TotalTime>
  <Words>1122</Words>
  <Application>Microsoft Office PowerPoint</Application>
  <PresentationFormat>Произвольный</PresentationFormat>
  <Paragraphs>387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Результаты деятельности страховых представителей 3 уровня страховых медицинских организаций, итоги деятельности за 4 месяца 2018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Миненко Иван Тимофеевич</cp:lastModifiedBy>
  <cp:revision>1045</cp:revision>
  <cp:lastPrinted>2018-06-14T17:59:10Z</cp:lastPrinted>
  <dcterms:created xsi:type="dcterms:W3CDTF">2016-04-10T13:52:24Z</dcterms:created>
  <dcterms:modified xsi:type="dcterms:W3CDTF">2018-06-15T06:46:12Z</dcterms:modified>
</cp:coreProperties>
</file>